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5"/>
  </p:notesMasterIdLst>
  <p:sldIdLst>
    <p:sldId id="969" r:id="rId6"/>
    <p:sldId id="1367" r:id="rId7"/>
    <p:sldId id="1394" r:id="rId8"/>
    <p:sldId id="1410" r:id="rId9"/>
    <p:sldId id="1400" r:id="rId10"/>
    <p:sldId id="1401" r:id="rId11"/>
    <p:sldId id="1402" r:id="rId12"/>
    <p:sldId id="1411" r:id="rId13"/>
    <p:sldId id="1403" r:id="rId14"/>
    <p:sldId id="1404" r:id="rId15"/>
    <p:sldId id="1412" r:id="rId16"/>
    <p:sldId id="1405" r:id="rId17"/>
    <p:sldId id="1413" r:id="rId18"/>
    <p:sldId id="1406" r:id="rId19"/>
    <p:sldId id="1407" r:id="rId20"/>
    <p:sldId id="1408" r:id="rId21"/>
    <p:sldId id="1409" r:id="rId22"/>
    <p:sldId id="1144" r:id="rId23"/>
    <p:sldId id="13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32" autoAdjust="0"/>
    <p:restoredTop sz="94654"/>
  </p:normalViewPr>
  <p:slideViewPr>
    <p:cSldViewPr snapToGrid="0">
      <p:cViewPr varScale="1">
        <p:scale>
          <a:sx n="104" d="100"/>
          <a:sy n="104" d="100"/>
        </p:scale>
        <p:origin x="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40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第十章</a:t>
            </a: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00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highlight>
                <a:srgbClr val="FF00FF"/>
              </a:highlight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8" y="914400"/>
            <a:ext cx="12192000" cy="248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2.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基督是更美的祭物（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10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章）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		</a:t>
            </a:r>
          </a:p>
          <a:p>
            <a:pPr marL="0" lvl="0" indent="0">
              <a:lnSpc>
                <a:spcPct val="150000"/>
              </a:lnSpc>
              <a:defRPr/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耶稣基督作为祭物的超越性（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18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lvl="0" indent="0">
              <a:lnSpc>
                <a:spcPct val="150000"/>
              </a:lnSpc>
              <a:defRPr/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新约信徒持守信仰的责任（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5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      </a:t>
            </a:r>
            <a:r>
              <a:rPr lang="en-US" altLang="zh-CN" sz="2400" dirty="0">
                <a:solidFill>
                  <a:srgbClr val="FFFF00"/>
                </a:solidFill>
              </a:rPr>
              <a:t>a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律法中祭物的不足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律法既是将来美事的影儿，不是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本物的真像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，总不能借着每年常献一样的祭物叫那近前来的人得以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完全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ea typeface="Songti SC" panose="02010600040101010101" pitchFamily="2" charset="-122"/>
                <a:cs typeface="Arial" panose="020B0604020202020204" pitchFamily="34" charset="0"/>
              </a:rPr>
              <a:t>10:2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若不然，献祭的事岂不早已止住了么？因为礼拜的人，良心既被洁净，就不再觉得有罪了。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10:3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但这些祭物是叫人每年想起罪来。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10:4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因为公牛和山羊的血，断不能除罪。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参 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10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如果敬拜的人一次得洁净，良心就不再觉得有罪，那么，献祭的事不是早就停止了吗？（新译本）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2329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83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      </a:t>
            </a:r>
            <a:r>
              <a:rPr lang="en-US" altLang="zh-CN" sz="2400" dirty="0">
                <a:solidFill>
                  <a:srgbClr val="FFFF00"/>
                </a:solidFill>
              </a:rPr>
              <a:t>b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基督作为祭物的美好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10:5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所以，基督到世上来的时候，就说：“ 神啊，祭物和礼物是你不愿意的，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你曾给我预备了身体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ea typeface="Songti SC" panose="02010600040101010101" pitchFamily="2" charset="-122"/>
                <a:cs typeface="Arial" panose="020B0604020202020204" pitchFamily="34" charset="0"/>
              </a:rPr>
              <a:t>10:6</a:t>
            </a:r>
            <a:r>
              <a:rPr lang="zh-CN" altLang="en-US" sz="2400" dirty="0"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燔祭和赎罪祭是你不喜欢的。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10:7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那时我说：‘神啊，我来了，为要照你的旨意行，我的事在经卷上已经记载了。’ ”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参：诗篇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40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6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8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（</a:t>
            </a:r>
            <a:r>
              <a:rPr lang="zh-CN" altLang="en-US" sz="20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你已经开通我的耳朵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   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301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63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      </a:t>
            </a:r>
            <a:r>
              <a:rPr lang="en-US" altLang="zh-CN" sz="2400" dirty="0">
                <a:solidFill>
                  <a:srgbClr val="FFFF00"/>
                </a:solidFill>
              </a:rPr>
              <a:t>b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基督作为祭物的美好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10:8</a:t>
            </a:r>
            <a:r>
              <a:rPr lang="zh-CN" altLang="en-US" sz="2400" dirty="0"/>
              <a:t> 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以上说：“祭物和礼物，燔祭和赎罪祭，是你不愿意的，也是你不喜欢的（这都是按着律法献的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)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。”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ea typeface="Songti SC" panose="02010600040101010101" pitchFamily="2" charset="-122"/>
                <a:cs typeface="Arial" panose="020B0604020202020204" pitchFamily="34" charset="0"/>
              </a:rPr>
              <a:t>10:9</a:t>
            </a:r>
            <a:r>
              <a:rPr lang="zh-CN" altLang="en-US" sz="2400" dirty="0">
                <a:ea typeface="Songti SC" panose="02010600040101010101" pitchFamily="2" charset="-122"/>
                <a:cs typeface="Arial" panose="020B0604020202020204" pitchFamily="34" charset="0"/>
              </a:rPr>
              <a:t> 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后又说：“我来了为要照你的旨意行。” 可见他是除去在先的，为要立定在后的。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10:10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我们凭这旨意，靠耶稣基督只一次献上他的身体，就得以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成圣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582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4257" y="1567543"/>
            <a:ext cx="12192000" cy="244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lvl="0" indent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  <a:r>
              <a:rPr lang="zh-CN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你在信仰过程中曾有过活在罪咎中的经历吗？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  <a:r>
              <a:rPr lang="zh-CN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如果常常活在罪咎感中，对我们有什么负面的影响呢？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5771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49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</a:t>
            </a:r>
            <a:r>
              <a:rPr lang="zh-CN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基督献祭侍奉和旧约献祭侍奉的对比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10:11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凡祭司天天站着事奉　神，屡次献上一样的祭物，这祭物永不能除罪。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ea typeface="Songti SC" panose="02010600040101010101" pitchFamily="2" charset="-122"/>
                <a:cs typeface="Arial" panose="020B0604020202020204" pitchFamily="34" charset="0"/>
              </a:rPr>
              <a:t>10:12</a:t>
            </a:r>
            <a:r>
              <a:rPr lang="zh-CN" altLang="en-US" sz="2400" dirty="0"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但基督献了一次永远的赎罪祭，就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在　神的右边坐下了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10:13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从此等候他仇敌成了他的脚凳。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10:14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因为他一次献祭，便叫那得以成圣的人永远完全。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l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旧约的献祭：每天献祭（燔祭）；站着侍奉（献祭永不会结束）；永不能除罪。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l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基督的献祭：一次献祭、永远有效；坐在神的右边；使成圣的人永远完全。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l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在神的右边坐下了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  <a:sym typeface="Wingdings" pitchFamily="2" charset="2"/>
              </a:rPr>
              <a:t>（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1:3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13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；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8:1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 参诗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110:1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591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7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A. 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耶稣基督作为祭物的超越性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d.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圣灵见证基督献祭的超越性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18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10:15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圣灵也对我们作见证，因为他既已说过：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ea typeface="Songti SC" panose="02010600040101010101" pitchFamily="2" charset="-122"/>
                <a:cs typeface="Arial" panose="020B0604020202020204" pitchFamily="34" charset="0"/>
              </a:rPr>
              <a:t>10:16</a:t>
            </a:r>
            <a:r>
              <a:rPr lang="zh-CN" altLang="en-US" sz="2400" dirty="0">
                <a:ea typeface="Songti SC" panose="0201060004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主说，那些日子以后，我与他们所立的约乃是这样，我要将我的律法写在他们心上，又要放在他们的里面”；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10:17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以后就说：“我不再记念他们的罪愆和他们的过犯。”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/>
              <a:t>10:18</a:t>
            </a:r>
            <a:r>
              <a:rPr lang="zh-CN" altLang="en-US" sz="2400" dirty="0"/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这些罪过既已赦免，就不用再为罪献祭了。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473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5E81D3-F1A6-F486-3B4F-8DC61E4A8116}"/>
              </a:ext>
            </a:extLst>
          </p:cNvPr>
          <p:cNvSpPr txBox="1"/>
          <p:nvPr/>
        </p:nvSpPr>
        <p:spPr>
          <a:xfrm>
            <a:off x="1371599" y="1551213"/>
            <a:ext cx="10161756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、既然我们的罪都被赦免了，我们会不会有救恩不确定的时刻呢</a:t>
            </a:r>
            <a:r>
              <a:rPr lang="zh-CN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？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279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5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a.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基于基督的劝勉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10:19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弟兄们，我们既因耶稣的血得以坦然进入至圣所，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10:20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是借着他给我们开了一条又新、又活的路从幔子经过，这幔子就是他的身体。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又有一位大祭司治理　神的家。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并我们心中天良的亏欠已经洒去，身体用清水洗净了，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10:19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   </a:t>
            </a:r>
            <a:r>
              <a:rPr lang="zh-CN" altLang="en-US" sz="20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所以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，弟兄们！我们凭着耶稣的血，可以坦然无惧地进入至圣所。（新译本）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303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83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a.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基于基督的劝勉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就当存着诚心和充足的信心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来到　神面前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10:23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也要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坚守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我们所承认的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指望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不至摇动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，因为那应许我们的是信实的。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又要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彼此相顾，激发爱心，勉励行善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你们不可停止聚会，好像那些停止惯了的人，倒要彼此劝勉。既知道（原文作“看见”）那日子临近，就更当如此。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三方面的回应：对神（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10:22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）；对己（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10:23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）；对他人（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10:24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3117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5E81D3-F1A6-F486-3B4F-8DC61E4A8116}"/>
              </a:ext>
            </a:extLst>
          </p:cNvPr>
          <p:cNvSpPr txBox="1"/>
          <p:nvPr/>
        </p:nvSpPr>
        <p:spPr>
          <a:xfrm>
            <a:off x="1371599" y="1551213"/>
            <a:ext cx="6946132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问题：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    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、有什么因素拦阻如今的我们集体崇拜呢</a:t>
            </a:r>
            <a:r>
              <a:rPr lang="zh-CN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？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5718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9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基于基督的警告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26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10:26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因为我们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得知真道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以后，若故意犯罪，赎罪的祭就再没有了。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10:27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惟有战惧等候审判和那烧灭众敌人的烈火。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10:28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人干犯摩西的律法，凭两三个见证人尚且不得怜恤而死；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10:29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何况人践踏　神的儿子，将那使他成圣之约的血当作平常，又亵慢施恩的圣灵，你们想，他要受的刑罚该怎样加重呢？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10:30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因为我们知道谁说：“伸冤在我，我必报应</a:t>
            </a:r>
            <a:r>
              <a:rPr lang="zh-CN" altLang="en-US" sz="2400">
                <a:latin typeface="Songti SC" panose="02010600040101010101" pitchFamily="2" charset="-122"/>
                <a:ea typeface="Songti SC" panose="02010600040101010101" pitchFamily="2" charset="-122"/>
              </a:rPr>
              <a:t>。” 又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说：“主要审判他的百姓。”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10:31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落在永生　神的手里，真是可怕的！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0533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7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追念往日的勉励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你们要追念往日，蒙了光照以后所忍受大争战的各样苦难。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10:33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一面被毁谤，遭患难，成了戏景，叫众人观看；一面陪伴那些受这样苦难的人。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10:34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因为你们体恤了那些被捆锁的人，并且你们的家业被人抢去，也甘心忍受，知道自己有</a:t>
            </a:r>
            <a:r>
              <a:rPr lang="zh-CN" altLang="en-US" sz="2400" dirty="0">
                <a:solidFill>
                  <a:srgbClr val="FF00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更美、长存的家业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更美、长存的家业：天上的城、神的国（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11:10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，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16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；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12:22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0962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3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追念往日的勉励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10:35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所以，你们不可丢弃勇敢的心，存这样的心必得大赏赐。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10:36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你们必须忍耐，使你们行完了　神的旨意，就可以得着所应许的。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参</a:t>
            </a:r>
            <a:r>
              <a:rPr lang="en-US" altLang="zh-CN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11:26</a:t>
            </a:r>
            <a:r>
              <a:rPr lang="zh-CN" altLang="en-US" sz="2000" dirty="0">
                <a:latin typeface="Songti SC" panose="02010600040101010101" pitchFamily="2" charset="-122"/>
                <a:ea typeface="Songti SC" panose="02010600040101010101" pitchFamily="2" charset="-122"/>
              </a:rPr>
              <a:t> 他看为基督受的凌辱比埃及的财物更宝贵，因他想望所要得的赏赐。</a:t>
            </a:r>
            <a:endParaRPr lang="en-US" altLang="zh-CN" sz="2000" dirty="0"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4083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2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B.</a:t>
            </a:r>
            <a:r>
              <a:rPr lang="zh-CN" altLang="en-US" sz="3200" dirty="0">
                <a:latin typeface="Songti SC" panose="02010600040101010101" pitchFamily="2" charset="-122"/>
                <a:ea typeface="Songti SC" panose="02010600040101010101" pitchFamily="2" charset="-122"/>
              </a:rPr>
              <a:t> 新约信徒持守信仰的责任</a:t>
            </a:r>
            <a:endParaRPr lang="en-US" altLang="zh-CN" sz="32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c.</a:t>
            </a:r>
            <a:r>
              <a:rPr lang="zh-CN" altLang="en-US" sz="2400" dirty="0">
                <a:solidFill>
                  <a:srgbClr val="FFFF00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 追念往日的勉励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）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10:37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  “因为还有一点点时候，那要来的就来，并不迟延。 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10:38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只是义人必因信得生，（“义人”有古卷作“我的义人”），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他若退后，我心里就不喜欢他。”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10:39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  <a:cs typeface="Arial" panose="020B0604020202020204" pitchFamily="34" charset="0"/>
              </a:rPr>
              <a:t>   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我们却不是退后入沉沦的那等人，乃是有信心以致灵魂得救的人。</a:t>
            </a:r>
            <a:endParaRPr lang="en-US" altLang="zh-CN" sz="24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参 哈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：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3</a:t>
            </a:r>
            <a:r>
              <a:rPr lang="zh-CN" altLang="en-US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～</a:t>
            </a:r>
            <a:r>
              <a:rPr lang="en-US" altLang="zh-CN" sz="24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20543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 预读：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21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3600" dirty="0">
                <a:latin typeface="Songti SC" panose="02010600040101010101" pitchFamily="2" charset="-122"/>
                <a:ea typeface="Songti SC" panose="02010600040101010101" pitchFamily="2" charset="-122"/>
              </a:rPr>
              <a:t>思想问题：</a:t>
            </a:r>
            <a:endParaRPr lang="en-US" altLang="zh-CN" sz="36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endParaRPr lang="en-US" altLang="zh-CN" sz="36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lvl="0" indent="0">
              <a:lnSpc>
                <a:spcPct val="150000"/>
              </a:lnSpc>
            </a:pP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1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你在信仰过程中有过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持续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在罪咎中的经历吗？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2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如果常常活在罪咎感中，对我们有什么负面的影响呢？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3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、既然我们的罪都被赦免了，我们会不会有救恩不确定的时刻呢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？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4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、有什么因素拦阻如今的我们集体崇拜呢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？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      </a:t>
            </a:r>
            <a:r>
              <a:rPr lang="en-US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5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、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我们信主后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是否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有过靠主得胜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不利环境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的经历</a:t>
            </a:r>
            <a:r>
              <a:rPr lang="zh-CN" altLang="en-US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可以彼此勉励的呢</a:t>
            </a:r>
            <a:r>
              <a:rPr lang="zh-CN" altLang="zh-CN" sz="2800" dirty="0">
                <a:latin typeface="Songti SC" panose="02010600040101010101" pitchFamily="2" charset="-122"/>
                <a:ea typeface="Songti SC" panose="02010600040101010101" pitchFamily="2" charset="-122"/>
              </a:rPr>
              <a:t>？  </a:t>
            </a:r>
            <a:endParaRPr lang="en-US" altLang="zh-CN" sz="2800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15949</TotalTime>
  <Words>1782</Words>
  <Application>Microsoft Macintosh PowerPoint</Application>
  <PresentationFormat>宽屏</PresentationFormat>
  <Paragraphs>119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SimSun</vt:lpstr>
      <vt:lpstr>MingLiU</vt:lpstr>
      <vt:lpstr>Songti SC</vt:lpstr>
      <vt:lpstr>Arial</vt:lpstr>
      <vt:lpstr>Calibri</vt:lpstr>
      <vt:lpstr>Calibri Light</vt:lpstr>
      <vt:lpstr>Calisto MT</vt:lpstr>
      <vt:lpstr>Wingdings</vt:lpstr>
      <vt:lpstr>Wingdings 2</vt:lpstr>
      <vt:lpstr>Office Theme</vt:lpstr>
      <vt:lpstr>Slate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office</cp:lastModifiedBy>
  <cp:revision>32</cp:revision>
  <dcterms:created xsi:type="dcterms:W3CDTF">2020-11-05T21:27:14Z</dcterms:created>
  <dcterms:modified xsi:type="dcterms:W3CDTF">2022-06-29T17:07:14Z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